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4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6"/>
    <p:restoredTop sz="87016"/>
  </p:normalViewPr>
  <p:slideViewPr>
    <p:cSldViewPr snapToGrid="0" snapToObjects="1">
      <p:cViewPr varScale="1">
        <p:scale>
          <a:sx n="134" d="100"/>
          <a:sy n="134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1E241-4B7B-CA4D-8A11-946CABED7027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A58AA-2A79-9C49-A952-B45D21F2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1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Inconsistency: Reading different slaves can give different values, if the data hasn’t been updated by the master yet.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Worse, a recent write can not be read by a client.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if a master fails, there is a possibility that recent updates are not passed on to the slaves.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A58AA-2A79-9C49-A952-B45D21F287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79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loss of any one doesn’t prevent any kind of access issues to the data set.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Cons: inconsistency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Writing the same data in two different nodes can lead to a conflict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 conflicts can be solved by merging inconsistent writes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A58AA-2A79-9C49-A952-B45D21F287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52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缓存更新的三种策略：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 更新数据库，删缓存（最常用）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更新数据库，更新缓存（缓存当作数据库的备份？）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先删除缓存，再更新数据库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A58AA-2A79-9C49-A952-B45D21F287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00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to in-memory cache to server: Hashing to the same server; no sync across different servers is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A58AA-2A79-9C49-A952-B45D21F287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5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Records in Cassandra are stored as lists of key-value pairs where the column name is the key.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A58AA-2A79-9C49-A952-B45D21F287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80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availability more priority than consistency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A58AA-2A79-9C49-A952-B45D21F287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89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CF62-3A49-C84E-BD62-724E0C586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A85DA3-C67F-A143-A536-B876B412F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25C53-EF1C-7B43-BC52-42E5E795B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77EC4-BC24-6747-BCEA-9C6A86A4C729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3A93F-AC85-D14B-B7E9-649E78BB6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9336-4823-914B-8D1E-AE63B292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DF9A-7C1B-324F-9E87-91DD04B07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980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7373-F4FE-7C4B-B42B-5D749FF48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537896-9883-E248-A1D4-AEA5F3C2B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41070-A3A7-184D-B0F1-C109D305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77EC4-BC24-6747-BCEA-9C6A86A4C729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C7069-E3BB-0642-862A-71C4FB684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E48C1-6BA8-D446-B3B4-9F8442AEE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DF9A-7C1B-324F-9E87-91DD04B07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40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B33C50-DD49-3A4A-B60D-AA897EAEE5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42D367-511D-374C-A533-CFF184987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B4B0A-0B08-5249-B1AD-599845B9B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77EC4-BC24-6747-BCEA-9C6A86A4C729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F7F94-85D6-D643-8F61-D17751AB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50B8A-D8A3-B246-A0C9-F4BCC55BE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DF9A-7C1B-324F-9E87-91DD04B07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72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8EA9-B10B-0541-AE05-C2A3A7759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B7408-AB92-F648-8031-4C744A44A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97347-F3A6-6048-8408-CAF225865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77EC4-BC24-6747-BCEA-9C6A86A4C729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AAD77-EF3D-684A-A287-A065F8A0E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79A7E-2EA1-4549-A2E6-A0E104B2C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DF9A-7C1B-324F-9E87-91DD04B07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09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AA687-DA55-4040-94A9-504E6A289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C9184-27E8-364F-92E6-3452B6098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B7E07-BFAB-4644-9811-7D282636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77EC4-BC24-6747-BCEA-9C6A86A4C729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FF40E-62A7-5F41-9AEA-7294927D4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8DF9F-F434-3343-8E72-3753BDC2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DF9A-7C1B-324F-9E87-91DD04B07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58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F23BB-3E4F-FC4B-B7D1-3074F1DF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0E998-53A6-C846-B9F1-DDC7BF0FF0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5768E-A634-3248-9D6F-35B6E37E7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7196C-EEF3-6A40-A157-82AA2768B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77EC4-BC24-6747-BCEA-9C6A86A4C729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0BA9E9-3687-F540-B28A-FEEDF036F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1E67A-C861-0743-9B17-5D1A24BE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DF9A-7C1B-324F-9E87-91DD04B07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3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8247C-F742-F345-80F5-6FC90481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18D36-99B1-9245-85BA-CFDC1198A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A0BFE0-DC8D-3444-BB03-E0BE544FC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B75FE1-F5AA-9149-BF8A-52A46EF6B0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48AD8-0361-E24F-8573-B1B4F168E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974D18-A8CF-A248-B221-B3F458AC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77EC4-BC24-6747-BCEA-9C6A86A4C729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4E063D-8E72-2C43-864E-A3709DBB8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10A7D2-250F-B248-B458-D31C919DC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DF9A-7C1B-324F-9E87-91DD04B07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9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356AB-5EA3-EF44-9266-16599231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2FD56D-130D-F043-A6BB-E4DDE51C0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77EC4-BC24-6747-BCEA-9C6A86A4C729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DF23A-1A21-304A-A551-A5E38E2D6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AD8114-6520-7144-B238-C6843A3F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DF9A-7C1B-324F-9E87-91DD04B07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81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9B7662-541B-D542-8DCC-5D8389C95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77EC4-BC24-6747-BCEA-9C6A86A4C729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EE8FD9-14D8-A347-A329-110FCF1B3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57398-B7CA-1848-9443-B8130424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DF9A-7C1B-324F-9E87-91DD04B07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51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EEFF6-14FA-A344-B622-92A5574C1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685AE-A487-2145-A4DF-29FBDC8B6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A6066-0B2B-5442-9118-AC5DAF6CB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05B0C-43D0-5C4C-8DDC-5F13F7E1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77EC4-BC24-6747-BCEA-9C6A86A4C729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D5C71-3D0F-744A-8A1C-A060802E4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27963-F97D-E841-98FB-358583B1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DF9A-7C1B-324F-9E87-91DD04B07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01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309F-A1F5-DF44-96AA-775DB7467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BAB72D-BF9E-1843-9883-56BCCFB233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F7136-78E3-644F-B398-8825BA6E9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7E38A-D4DD-0E46-AE04-D73259735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77EC4-BC24-6747-BCEA-9C6A86A4C729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3B644-9627-A349-BE36-5C37D125A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57F62-DFB0-674B-B476-EAD6A1D9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CDF9A-7C1B-324F-9E87-91DD04B07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1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A92659-B13F-384F-A0A9-8B7FC109B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4FD69-814B-0D4B-9055-F66FC9A9D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61EC1-95D8-AD4D-A0F6-148B7BCD0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77EC4-BC24-6747-BCEA-9C6A86A4C729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7AB5-D032-EC4F-AF88-69E8373386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DF20-293B-2B40-8EAD-4BA6B7F79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CDF9A-7C1B-324F-9E87-91DD04B07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3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1D0E4-E678-3545-90B6-8F0C1AEE31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 Design Basics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043E9-69F4-914F-B280-0AE7CCA6D0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Scaling DB &amp; Cache</a:t>
            </a:r>
          </a:p>
        </p:txBody>
      </p:sp>
    </p:spTree>
    <p:extLst>
      <p:ext uri="{BB962C8B-B14F-4D97-AF65-F5344CB8AC3E}">
        <p14:creationId xmlns:p14="http://schemas.microsoft.com/office/powerpoint/2010/main" val="2625661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32A91-0327-094D-865C-7ADC0FC8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DB: Cassandra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A02488-0D2B-974F-AD2A-CBC4ECEC7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9352" y="1476295"/>
            <a:ext cx="6264116" cy="538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9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1223D-DA03-C142-A942-09CF6601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6111C-334F-DE43-A706-5F487D368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writes are (almost) free</a:t>
            </a:r>
          </a:p>
          <a:p>
            <a:r>
              <a:rPr lang="en-US" dirty="0"/>
              <a:t>denormalization is expected</a:t>
            </a:r>
          </a:p>
          <a:p>
            <a:r>
              <a:rPr lang="en-US" dirty="0"/>
              <a:t>store data such that no joins would be required</a:t>
            </a:r>
          </a:p>
          <a:p>
            <a:endParaRPr lang="en-US" dirty="0"/>
          </a:p>
          <a:p>
            <a:r>
              <a:rPr lang="en-US" dirty="0"/>
              <a:t>Summary: availability-partition tolerance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032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426C-B448-324F-9591-5C6263549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FA159-6DCD-494B-9F6E-425DDFD2B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Server: all reads &amp; writes; scale up; not cost efficient</a:t>
            </a:r>
          </a:p>
          <a:p>
            <a:r>
              <a:rPr lang="en-US" dirty="0"/>
              <a:t>Shards</a:t>
            </a:r>
          </a:p>
          <a:p>
            <a:r>
              <a:rPr lang="en-US" dirty="0"/>
              <a:t>Master-Slave Replication</a:t>
            </a:r>
          </a:p>
          <a:p>
            <a:r>
              <a:rPr lang="en-US" dirty="0"/>
              <a:t>Peer-to-Peer Replication</a:t>
            </a:r>
          </a:p>
          <a:p>
            <a:r>
              <a:rPr lang="en-US" dirty="0"/>
              <a:t>Combining </a:t>
            </a:r>
            <a:r>
              <a:rPr lang="en-US" dirty="0" err="1"/>
              <a:t>sharding</a:t>
            </a:r>
            <a:r>
              <a:rPr lang="en-US" dirty="0"/>
              <a:t> and replication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725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8B64A-BB08-E54E-B9BE-8C5185DE6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5150B6-5FA1-984E-A328-F9EA819F9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7968" y="1825625"/>
            <a:ext cx="47960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5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72E6-3302-FE47-8747-8381F0BF4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Master-Slave Replication: read-intensive datasets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9FAD70-4CE0-2A43-9F62-BD3984C53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8600" y="1956594"/>
            <a:ext cx="66548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27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626BC-FD4B-1F4F-AD51-F2420236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Peer-to-Peer Replication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C2F151-3292-B74B-B82A-2580787BA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8043" y="2375865"/>
            <a:ext cx="5076739" cy="342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9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DFC61-395F-5742-A329-17106C937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</a:t>
            </a:r>
            <a:r>
              <a:rPr lang="en-US" dirty="0" err="1"/>
              <a:t>Sharding</a:t>
            </a:r>
            <a:r>
              <a:rPr lang="en-US" dirty="0"/>
              <a:t> and Replication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54AB8-8207-3744-B0ED-F38F9A92B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master-slave replication and </a:t>
            </a:r>
            <a:r>
              <a:rPr lang="en-US" dirty="0" err="1"/>
              <a:t>sharding</a:t>
            </a:r>
            <a:r>
              <a:rPr lang="en-US" dirty="0"/>
              <a:t> </a:t>
            </a:r>
          </a:p>
          <a:p>
            <a:r>
              <a:rPr lang="en-US" dirty="0"/>
              <a:t>peer-to-peer replication and </a:t>
            </a:r>
            <a:r>
              <a:rPr lang="en-US" dirty="0" err="1"/>
              <a:t>sharding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732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4D2A4-CBD0-1B45-ABD6-5DEAA27BF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Invalidation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E3687-66B8-5D43-89BE-49901C8DC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Write through cache</a:t>
            </a:r>
          </a:p>
          <a:p>
            <a:pPr lvl="1"/>
            <a:r>
              <a:rPr lang="en-US" dirty="0"/>
              <a:t>data is written to cache and DB at the same time</a:t>
            </a:r>
          </a:p>
          <a:p>
            <a:pPr lvl="1"/>
            <a:r>
              <a:rPr lang="en-US" dirty="0"/>
              <a:t>complete data consistency</a:t>
            </a:r>
          </a:p>
          <a:p>
            <a:r>
              <a:rPr lang="en-US" dirty="0"/>
              <a:t>Write around cache</a:t>
            </a:r>
          </a:p>
          <a:p>
            <a:pPr lvl="1"/>
            <a:r>
              <a:rPr lang="en-US" dirty="0"/>
              <a:t>data is written directly to DB, bypassing the cache</a:t>
            </a:r>
          </a:p>
          <a:p>
            <a:pPr lvl="1"/>
            <a:r>
              <a:rPr lang="en-US" dirty="0"/>
              <a:t>Reduce cache flooded with write operations that will not be subsequently re-read</a:t>
            </a:r>
          </a:p>
          <a:p>
            <a:pPr lvl="1"/>
            <a:r>
              <a:rPr lang="en-US" dirty="0"/>
              <a:t>Recently written data: cache miss </a:t>
            </a:r>
          </a:p>
          <a:p>
            <a:r>
              <a:rPr lang="en-US" dirty="0"/>
              <a:t>Write back cache</a:t>
            </a:r>
          </a:p>
          <a:p>
            <a:pPr lvl="1"/>
            <a:r>
              <a:rPr lang="en-US" dirty="0"/>
              <a:t>Written to cache alone and completion is immediately confirmed to client</a:t>
            </a:r>
          </a:p>
          <a:p>
            <a:pPr lvl="1"/>
            <a:r>
              <a:rPr lang="en-US" dirty="0"/>
              <a:t>Write to DB after specified intervals </a:t>
            </a:r>
          </a:p>
          <a:p>
            <a:pPr lvl="1"/>
            <a:r>
              <a:rPr lang="en-US" dirty="0"/>
              <a:t>Low latency, high throughput for write-intensive app; risk of data loss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85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9F805-B44D-954D-BD95-F2A23B41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Cache: eviction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79738-B813-2145-B9D0-E64D01906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LRU</a:t>
            </a:r>
          </a:p>
          <a:p>
            <a:r>
              <a:rPr lang="en-US" dirty="0"/>
              <a:t>MRU</a:t>
            </a:r>
          </a:p>
          <a:p>
            <a:r>
              <a:rPr lang="en-US" dirty="0"/>
              <a:t>LFU</a:t>
            </a:r>
          </a:p>
          <a:p>
            <a:r>
              <a:rPr lang="en-US" dirty="0"/>
              <a:t>RR: random replacement</a:t>
            </a:r>
          </a:p>
          <a:p>
            <a:r>
              <a:rPr lang="en-US" dirty="0"/>
              <a:t>FIFO</a:t>
            </a:r>
          </a:p>
          <a:p>
            <a:r>
              <a:rPr lang="en-US" dirty="0"/>
              <a:t>LIFO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748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16899-72EA-304D-AF21-5EFC822F5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F9B3-041E-AE47-A03E-04D3E5E1A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Poor eviction policies: always cache miss, making calls to cache is useless</a:t>
            </a:r>
          </a:p>
          <a:p>
            <a:r>
              <a:rPr lang="en-US" dirty="0"/>
              <a:t>Thrashing: Cache is too small, we need to constantly inputting and outputting the cache without ever using the result</a:t>
            </a:r>
            <a:r>
              <a:rPr lang="zh-CN" altLang="en-US" dirty="0"/>
              <a:t> </a:t>
            </a:r>
            <a:endParaRPr lang="en-US" dirty="0"/>
          </a:p>
          <a:p>
            <a:r>
              <a:rPr lang="en-US" dirty="0"/>
              <a:t>Consistency:</a:t>
            </a:r>
          </a:p>
          <a:p>
            <a:pPr lvl="1"/>
            <a:r>
              <a:rPr lang="en-US" dirty="0"/>
              <a:t>Server A updated the DB, but server B reads from the cache</a:t>
            </a:r>
          </a:p>
          <a:p>
            <a:pPr lvl="1"/>
            <a:r>
              <a:rPr lang="en-US" dirty="0"/>
              <a:t>In-memory to server: fast but 1. what if the server fails  2.not consistent on different servers</a:t>
            </a:r>
          </a:p>
          <a:p>
            <a:pPr lvl="1"/>
            <a:r>
              <a:rPr lang="en-US" dirty="0"/>
              <a:t>Global cache: all servers hit the global cache (Redis), high accuracy, more resilience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64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455</Words>
  <Application>Microsoft Macintosh PowerPoint</Application>
  <PresentationFormat>Widescreen</PresentationFormat>
  <Paragraphs>69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System Design Basics II</vt:lpstr>
      <vt:lpstr>Distribution Model</vt:lpstr>
      <vt:lpstr>Shards</vt:lpstr>
      <vt:lpstr>Master-Slave Replication: read-intensive datasets</vt:lpstr>
      <vt:lpstr>Peer-to-Peer Replication</vt:lpstr>
      <vt:lpstr>Combining Sharding and Replication</vt:lpstr>
      <vt:lpstr>Cache Invalidation Policy</vt:lpstr>
      <vt:lpstr>Cache: eviction policies</vt:lpstr>
      <vt:lpstr>Problem</vt:lpstr>
      <vt:lpstr>DB: Cassandra</vt:lpstr>
      <vt:lpstr>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Design Basics II</dc:title>
  <dc:creator>Microsoft Office User</dc:creator>
  <cp:lastModifiedBy>Microsoft Office User</cp:lastModifiedBy>
  <cp:revision>111</cp:revision>
  <dcterms:created xsi:type="dcterms:W3CDTF">2021-10-10T05:33:31Z</dcterms:created>
  <dcterms:modified xsi:type="dcterms:W3CDTF">2021-10-15T01:49:56Z</dcterms:modified>
</cp:coreProperties>
</file>